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4" r:id="rId3"/>
    <p:sldId id="330" r:id="rId4"/>
    <p:sldId id="331" r:id="rId5"/>
    <p:sldId id="332" r:id="rId6"/>
    <p:sldId id="317" r:id="rId7"/>
    <p:sldId id="318" r:id="rId8"/>
    <p:sldId id="320" r:id="rId9"/>
    <p:sldId id="321" r:id="rId10"/>
    <p:sldId id="322" r:id="rId11"/>
    <p:sldId id="329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4FF96-E988-4365-81F9-7E7CA77462F2}" type="datetimeFigureOut">
              <a:rPr lang="fr-FR" smtClean="0"/>
              <a:pPr/>
              <a:t>25/05/2012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13444-EBCC-46F3-A063-C38E857250C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BBA03-2531-4063-9F99-28F5F7B68532}" type="datetimeFigureOut">
              <a:rPr lang="en-US" smtClean="0"/>
              <a:pPr/>
              <a:t>5/25/2012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2FDE-168B-4791-9EAB-DC82C81FD0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2385-46CE-42D3-B13B-689DFE4675E1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CFB6-7C4C-4176-B455-30A7EF96D9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21170-F9CD-4318-9FC1-1B024753AD4A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8198-B253-4781-9A50-E7D3F2F1FA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4B2C-3E2F-4470-903B-69A00D60C811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483C-1FB4-467B-B5D0-E534A0C0A2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11BC-9541-4A7D-8D2A-F282EADA0820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E517-8C28-46E4-8EF8-BCBF32A002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35A8-89C2-43D1-B397-AABB8E0C4A58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CB57-56C6-42EF-BC0A-7715296566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6EA5-B924-4E08-BCA2-47D322088CF3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17A5-A8F3-413D-98CE-3A773C40BD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2091-008F-46C8-93DB-D9D0B26E77E1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EF95-B344-41F7-B10E-9A670A0A85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33BD-D5A6-4C90-B5CD-6962F8D76B4C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F0D3-3467-49B9-9D41-CC854C4512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71E1-BE77-41FF-AD2D-F8A54DE7629C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38B1-79D4-4012-ACBB-5DF57DDE62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7450-6419-41F2-BD66-34D60113D7F0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1C32-E838-467D-AA18-ACF9A6CDCF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F9E3-31CD-4DA5-AF55-0131D2246B25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BFFAD-771A-4751-9979-C4A2A926CF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79292C-164F-480E-B3DC-D540E6258FCC}" type="datetimeFigureOut">
              <a:rPr lang="en-US"/>
              <a:pPr>
                <a:defRPr/>
              </a:pPr>
              <a:t>5/25/2012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EE01CA-E758-4852-B5B3-63E3588A4A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9E1F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9E1F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4F0F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84784"/>
            <a:ext cx="7851648" cy="3658728"/>
          </a:xfrm>
        </p:spPr>
        <p:txBody>
          <a:bodyPr>
            <a:normAutofit fontScale="90000"/>
          </a:bodyPr>
          <a:lstStyle/>
          <a:p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dirty="0" err="1" smtClean="0"/>
              <a:t>Enhancing</a:t>
            </a:r>
            <a:r>
              <a:rPr lang="fr-FR" dirty="0" smtClean="0"/>
              <a:t> the </a:t>
            </a:r>
            <a:r>
              <a:rPr lang="fr-FR" dirty="0" err="1" smtClean="0"/>
              <a:t>student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Abroad</a:t>
            </a:r>
            <a:endParaRPr lang="en-GB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700338"/>
          </a:xfrm>
        </p:spPr>
        <p:txBody>
          <a:bodyPr/>
          <a:lstStyle/>
          <a:p>
            <a:pPr marR="0"/>
            <a:endParaRPr lang="en-GB" dirty="0" smtClean="0">
              <a:solidFill>
                <a:srgbClr val="0070C0"/>
              </a:solidFill>
            </a:endParaRPr>
          </a:p>
          <a:p>
            <a:pPr marR="0" algn="l"/>
            <a:r>
              <a:rPr lang="en-GB" dirty="0" smtClean="0">
                <a:solidFill>
                  <a:srgbClr val="0070C0"/>
                </a:solidFill>
              </a:rPr>
              <a:t>  </a:t>
            </a:r>
          </a:p>
          <a:p>
            <a:pPr marR="0" algn="l"/>
            <a:endParaRPr lang="en-GB" dirty="0" smtClean="0">
              <a:solidFill>
                <a:srgbClr val="0070C0"/>
              </a:solidFill>
            </a:endParaRPr>
          </a:p>
          <a:p>
            <a:pPr marR="0" algn="l"/>
            <a:endParaRPr lang="en-GB" dirty="0" smtClean="0">
              <a:solidFill>
                <a:srgbClr val="0070C0"/>
              </a:solidFill>
            </a:endParaRPr>
          </a:p>
          <a:p>
            <a:pPr marR="0" algn="l"/>
            <a:endParaRPr lang="en-GB" dirty="0" smtClean="0">
              <a:solidFill>
                <a:srgbClr val="0070C0"/>
              </a:solidFill>
            </a:endParaRPr>
          </a:p>
          <a:p>
            <a:pPr marR="0"/>
            <a:r>
              <a:rPr lang="en-GB" dirty="0" smtClean="0">
                <a:solidFill>
                  <a:srgbClr val="0070C0"/>
                </a:solidFill>
              </a:rPr>
              <a:t>Robert Blackwood</a:t>
            </a:r>
          </a:p>
        </p:txBody>
      </p:sp>
      <p:pic>
        <p:nvPicPr>
          <p:cNvPr id="5124" name="Picture 3" descr="colour_logo_084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072063"/>
            <a:ext cx="258445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0407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Personal Development Portfolios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The British Council</a:t>
            </a: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PDP for </a:t>
            </a: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English Language</a:t>
            </a: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Assistants</a:t>
            </a: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Picture 3" descr="HEURO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54108">
            <a:off x="4041227" y="3203115"/>
            <a:ext cx="4707147" cy="26273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Concluding remarks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Making the most of students returning from placements</a:t>
            </a: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Using ‘veterans’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	in the application process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	in supporting students abroad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	in the internationalisation of the campus</a:t>
            </a: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Virtuous circle – enhancing their own employability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Challenges identified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Damaging to one’s degree:</a:t>
            </a: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Cost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Detrimental effect on academic performance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Disconnect from one’s peer group</a:t>
            </a:r>
          </a:p>
          <a:p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Support for students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The challenge of enhancing the student experience in a different fees environment</a:t>
            </a: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Mobile technology as a double-edged sword</a:t>
            </a:r>
          </a:p>
        </p:txBody>
      </p:sp>
      <p:pic>
        <p:nvPicPr>
          <p:cNvPr id="5" name="Picture 4" descr="HEURO 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365104"/>
            <a:ext cx="3201342" cy="1800000"/>
          </a:xfrm>
          <a:prstGeom prst="rect">
            <a:avLst/>
          </a:prstGeom>
        </p:spPr>
      </p:pic>
      <p:pic>
        <p:nvPicPr>
          <p:cNvPr id="6" name="Picture 5" descr="HEURO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437112"/>
            <a:ext cx="1800000" cy="1800000"/>
          </a:xfrm>
          <a:prstGeom prst="rect">
            <a:avLst/>
          </a:prstGeom>
        </p:spPr>
      </p:pic>
      <p:pic>
        <p:nvPicPr>
          <p:cNvPr id="7" name="Picture 6" descr="HEURO 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365104"/>
            <a:ext cx="1800000" cy="180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On-line supervision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The options</a:t>
            </a:r>
          </a:p>
        </p:txBody>
      </p:sp>
      <p:pic>
        <p:nvPicPr>
          <p:cNvPr id="6" name="Picture 5" descr="HEURO 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789040"/>
            <a:ext cx="1800000" cy="1800000"/>
          </a:xfrm>
          <a:prstGeom prst="rect">
            <a:avLst/>
          </a:prstGeom>
        </p:spPr>
      </p:pic>
      <p:pic>
        <p:nvPicPr>
          <p:cNvPr id="8" name="Picture 7" descr="HEURO 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725144"/>
            <a:ext cx="2742857" cy="1800000"/>
          </a:xfrm>
          <a:prstGeom prst="rect">
            <a:avLst/>
          </a:prstGeom>
        </p:spPr>
      </p:pic>
      <p:pic>
        <p:nvPicPr>
          <p:cNvPr id="7" name="Picture 6" descr="HEURO 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068960"/>
            <a:ext cx="2941176" cy="1800000"/>
          </a:xfrm>
          <a:prstGeom prst="rect">
            <a:avLst/>
          </a:prstGeom>
        </p:spPr>
      </p:pic>
      <p:pic>
        <p:nvPicPr>
          <p:cNvPr id="9" name="Picture 8" descr="HEURO 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132856"/>
            <a:ext cx="1845474" cy="180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On-line supervision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Year Abroad Network</a:t>
            </a:r>
          </a:p>
        </p:txBody>
      </p:sp>
      <p:pic>
        <p:nvPicPr>
          <p:cNvPr id="8" name="Picture 7" descr="HEURO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492896"/>
            <a:ext cx="2742857" cy="1800000"/>
          </a:xfrm>
          <a:prstGeom prst="rect">
            <a:avLst/>
          </a:prstGeom>
        </p:spPr>
      </p:pic>
      <p:pic>
        <p:nvPicPr>
          <p:cNvPr id="10" name="Picture 9" descr="HEURO 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5719">
            <a:off x="3887633" y="1992451"/>
            <a:ext cx="4819701" cy="468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Personal development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Rob Jones, BA (2011), French &amp; Business Studies</a:t>
            </a: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English Language Assistant, Guadeloupe</a:t>
            </a:r>
          </a:p>
          <a:p>
            <a:pPr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Picture 3" descr="DSC0045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916832"/>
            <a:ext cx="4558990" cy="342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Employability &amp; placements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Languages in the Limelight, Careers &amp; Employability</a:t>
            </a: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5" name="Picture 4" descr="HEURO 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2000" y="1916832"/>
            <a:ext cx="4800000" cy="360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0407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Personal Development Portfolios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Reluctance of academic staff?</a:t>
            </a: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Lack of obvious benefit to students?</a:t>
            </a: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0407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Personal Development Portfolios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Anecdotal evidence?</a:t>
            </a: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Picture 3" descr="HEURO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54108">
            <a:off x="4041227" y="3076787"/>
            <a:ext cx="4707147" cy="2880000"/>
          </a:xfrm>
          <a:prstGeom prst="rect">
            <a:avLst/>
          </a:prstGeom>
        </p:spPr>
      </p:pic>
      <p:pic>
        <p:nvPicPr>
          <p:cNvPr id="5" name="Picture 4" descr="HEURO 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573016"/>
            <a:ext cx="2209524" cy="275555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8">
      <a:dk1>
        <a:srgbClr val="FFFFFF"/>
      </a:dk1>
      <a:lt1>
        <a:sysClr val="window" lastClr="FFFFFF"/>
      </a:lt1>
      <a:dk2>
        <a:srgbClr val="FFFFFF"/>
      </a:dk2>
      <a:lt2>
        <a:srgbClr val="034866"/>
      </a:lt2>
      <a:accent1>
        <a:srgbClr val="0890CD"/>
      </a:accent1>
      <a:accent2>
        <a:srgbClr val="056089"/>
      </a:accent2>
      <a:accent3>
        <a:srgbClr val="A9E1FB"/>
      </a:accent3>
      <a:accent4>
        <a:srgbClr val="D4F0FD"/>
      </a:accent4>
      <a:accent5>
        <a:srgbClr val="FFFFFF"/>
      </a:accent5>
      <a:accent6>
        <a:srgbClr val="FFFFFF"/>
      </a:accent6>
      <a:hlink>
        <a:srgbClr val="FF0000"/>
      </a:hlink>
      <a:folHlink>
        <a:srgbClr val="C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8">
    <a:dk1>
      <a:srgbClr val="FFFFFF"/>
    </a:dk1>
    <a:lt1>
      <a:sysClr val="window" lastClr="FFFFFF"/>
    </a:lt1>
    <a:dk2>
      <a:srgbClr val="FFFFFF"/>
    </a:dk2>
    <a:lt2>
      <a:srgbClr val="034866"/>
    </a:lt2>
    <a:accent1>
      <a:srgbClr val="0890CD"/>
    </a:accent1>
    <a:accent2>
      <a:srgbClr val="056089"/>
    </a:accent2>
    <a:accent3>
      <a:srgbClr val="A9E1FB"/>
    </a:accent3>
    <a:accent4>
      <a:srgbClr val="D4F0FD"/>
    </a:accent4>
    <a:accent5>
      <a:srgbClr val="FFFFFF"/>
    </a:accent5>
    <a:accent6>
      <a:srgbClr val="FFFFFF"/>
    </a:accent6>
    <a:hlink>
      <a:srgbClr val="FF0000"/>
    </a:hlink>
    <a:folHlink>
      <a:srgbClr val="C00000"/>
    </a:folHlink>
  </a:clrScheme>
</a:themeOverride>
</file>

<file path=ppt/theme/themeOverride2.xml><?xml version="1.0" encoding="utf-8"?>
<a:themeOverride xmlns:a="http://schemas.openxmlformats.org/drawingml/2006/main">
  <a:clrScheme name="Custom 8">
    <a:dk1>
      <a:srgbClr val="FFFFFF"/>
    </a:dk1>
    <a:lt1>
      <a:sysClr val="window" lastClr="FFFFFF"/>
    </a:lt1>
    <a:dk2>
      <a:srgbClr val="FFFFFF"/>
    </a:dk2>
    <a:lt2>
      <a:srgbClr val="034866"/>
    </a:lt2>
    <a:accent1>
      <a:srgbClr val="0890CD"/>
    </a:accent1>
    <a:accent2>
      <a:srgbClr val="056089"/>
    </a:accent2>
    <a:accent3>
      <a:srgbClr val="A9E1FB"/>
    </a:accent3>
    <a:accent4>
      <a:srgbClr val="D4F0FD"/>
    </a:accent4>
    <a:accent5>
      <a:srgbClr val="FFFFFF"/>
    </a:accent5>
    <a:accent6>
      <a:srgbClr val="FFFFFF"/>
    </a:accent6>
    <a:hlink>
      <a:srgbClr val="FF0000"/>
    </a:hlink>
    <a:folHlink>
      <a:srgbClr val="C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4060</TotalTime>
  <Words>126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         Enhancing the student learning experience during the Year Abroad</vt:lpstr>
      <vt:lpstr>Challenges identified</vt:lpstr>
      <vt:lpstr>Support for students</vt:lpstr>
      <vt:lpstr>On-line supervision</vt:lpstr>
      <vt:lpstr>On-line supervision</vt:lpstr>
      <vt:lpstr>Personal development</vt:lpstr>
      <vt:lpstr>Employability &amp; placements</vt:lpstr>
      <vt:lpstr>Personal Development Portfolios</vt:lpstr>
      <vt:lpstr>Personal Development Portfolios</vt:lpstr>
      <vt:lpstr>Personal Development Portfolios</vt:lpstr>
      <vt:lpstr>Concluding remarks</vt:lpstr>
    </vt:vector>
  </TitlesOfParts>
  <Company>The University of Liverpool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paysage linguistique et les langues régionales de France: les cas de corse, breton et catalan</dc:title>
  <dc:creator>rjb</dc:creator>
  <cp:lastModifiedBy>rjb</cp:lastModifiedBy>
  <cp:revision>240</cp:revision>
  <dcterms:created xsi:type="dcterms:W3CDTF">2008-11-25T13:05:02Z</dcterms:created>
  <dcterms:modified xsi:type="dcterms:W3CDTF">2012-05-25T11:48:13Z</dcterms:modified>
</cp:coreProperties>
</file>